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F601BD-BD97-446A-A335-77D34D08E12B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FE09E8-2193-42FC-89AE-21E66A98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290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E78597-1E4C-4D78-AC6D-C0EF65BC6A36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47214A-2FF0-45C3-BCDC-90DE3858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253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6B510-F1D2-4B13-9AAC-17E90B94A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6388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1F0B-903C-4CAD-AB52-33DEC84BEE50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1B9-2481-4B3C-803F-EAD38E907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94D9-6AEC-467E-906E-9FB0E5C151EC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39E3-3A94-41E7-A0A3-095F34EF1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8A2-89A3-4A8C-8503-86962B0E0A74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8B86-D5DD-4576-8363-7EFD1A7EC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C9C4-5E65-4CC7-8BE5-DC6BE92271CB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B5FC-A10C-4705-B9EE-3F0E110AD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156A-5086-4A99-9B78-6BBBFA4824F7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1545-F10B-44DC-A936-7A36C542F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59F7-1DAE-4887-843A-92A28F03577C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C548-FBEC-41F5-9BB9-62F7EAB3E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BBCA-5A8C-4AFB-97E9-620BC0687A4D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64EA-5ADA-46FD-8F3A-6228AA36F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3C73-00D7-4EA6-9A66-9996A944BD92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FCDE-AB3B-4E74-9051-0B6B1F305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C313-738E-47D9-A811-206406DAC8FC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5EF5-C349-47D6-8951-76103C8BC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2D0F-EDFD-4BE5-8E6F-92A31C7FB2A3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6FA5-879F-4E91-A65C-912FFB8E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D8CA-3072-4757-8433-5C228BE7C8CF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16A1-3FFF-4275-AB19-110F02BC0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1AE93-CB2A-4186-BDE2-0E1428176755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8CA3F-DF9B-4FDA-B145-F0737820F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127951">
            <a:off x="1882775" y="10477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 Р А В Д А,</a:t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и ничего кроме правды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проверка на детекторе лжи)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3357563"/>
            <a:ext cx="5715000" cy="1857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ПРОБЛЕМЫ В СЕМЬЕ?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Мы сохраним ваш покой!</a:t>
            </a:r>
          </a:p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ПРОБЛЕМЫ В БИЗНЕСЕ?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Мы найдем слабое звено и выявим сильное!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8(8422) 41-44-03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8 927 827 39 0</a:t>
            </a:r>
            <a:r>
              <a:rPr lang="en-US" sz="800" smtClean="0">
                <a:solidFill>
                  <a:srgbClr val="898989"/>
                </a:solidFill>
                <a:latin typeface="Arial" charset="0"/>
              </a:rPr>
              <a:t>2</a:t>
            </a:r>
            <a:endParaRPr lang="ru-RU" sz="800" smtClean="0">
              <a:solidFill>
                <a:srgbClr val="89898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800" smtClean="0">
                <a:solidFill>
                  <a:srgbClr val="898989"/>
                </a:solidFill>
                <a:latin typeface="Arial" charset="0"/>
              </a:rPr>
              <a:t>E-mail</a:t>
            </a:r>
            <a:r>
              <a:rPr lang="ru-RU" sz="800" smtClean="0">
                <a:solidFill>
                  <a:srgbClr val="898989"/>
                </a:solidFill>
                <a:latin typeface="Arial" charset="0"/>
              </a:rPr>
              <a:t>:</a:t>
            </a:r>
            <a:r>
              <a:rPr lang="en-US" sz="800" smtClean="0">
                <a:solidFill>
                  <a:srgbClr val="898989"/>
                </a:solidFill>
                <a:latin typeface="Arial" charset="0"/>
              </a:rPr>
              <a:t>info@detektiv-sadykov.ru</a:t>
            </a:r>
            <a:endParaRPr lang="ru-RU" sz="800" smtClean="0">
              <a:solidFill>
                <a:srgbClr val="89898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000" smtClean="0">
                <a:solidFill>
                  <a:srgbClr val="898989"/>
                </a:solidFill>
                <a:latin typeface="Arial" charset="0"/>
              </a:rPr>
              <a:t>Розыск должника(гражданина и организации)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>
                <a:solidFill>
                  <a:srgbClr val="898989"/>
                </a:solidFill>
                <a:latin typeface="Arial" charset="0"/>
              </a:rPr>
              <a:t>Розыск имущества должника (гражданина и организации)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>
                <a:solidFill>
                  <a:srgbClr val="898989"/>
                </a:solidFill>
                <a:latin typeface="Arial" charset="0"/>
              </a:rPr>
              <a:t>Розыск ребенка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>
                <a:solidFill>
                  <a:srgbClr val="898989"/>
                </a:solidFill>
                <a:latin typeface="Arial" charset="0"/>
              </a:rPr>
              <a:t>Юридические услуги(досудебные)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>
                <a:solidFill>
                  <a:srgbClr val="898989"/>
                </a:solidFill>
                <a:latin typeface="Arial" charset="0"/>
              </a:rPr>
              <a:t>Все виды детективных услуг</a:t>
            </a:r>
          </a:p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/>
              <a:t>Индивидуальный предприниматель(частный сыщик) Садыков Эмир </a:t>
            </a:r>
            <a:r>
              <a:rPr lang="ru-RU" sz="1400" b="1" dirty="0" err="1" smtClean="0"/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pic>
        <p:nvPicPr>
          <p:cNvPr id="15365" name="Рисунок 6" descr="DSCN25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/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/>
              <a:t>Садыков Эмир </a:t>
            </a:r>
            <a:r>
              <a:rPr lang="ru-RU" sz="1400" b="1" dirty="0" err="1" smtClean="0"/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25603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НАШИ УСЛУГИ:</a:t>
            </a:r>
          </a:p>
        </p:txBody>
      </p:sp>
      <p:sp>
        <p:nvSpPr>
          <p:cNvPr id="2560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857375"/>
            <a:ext cx="6072187" cy="37861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Проверка</a:t>
            </a:r>
            <a:r>
              <a:rPr lang="ru-RU" sz="2400" dirty="0" smtClean="0">
                <a:solidFill>
                  <a:srgbClr val="898989"/>
                </a:solidFill>
              </a:rPr>
              <a:t> </a:t>
            </a: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сотрудников от 1500 рублей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Проверка на кражу от 2000 рублей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Верность супругу от 4000 рублей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Сопровождение переговоров от 10 000 рублей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98989"/>
                </a:solidFill>
                <a:latin typeface="Arial" charset="0"/>
              </a:rPr>
              <a:t>Работа по уголовному делу по договоренности сторон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898989"/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898989"/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898989"/>
              </a:solidFill>
            </a:endParaRP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100" dirty="0" smtClean="0">
              <a:solidFill>
                <a:srgbClr val="898989"/>
              </a:solidFill>
            </a:endParaRPr>
          </a:p>
        </p:txBody>
      </p:sp>
      <p:pic>
        <p:nvPicPr>
          <p:cNvPr id="25605" name="Рисунок 7" descr="DSCN24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9288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</p:txBody>
      </p:sp>
      <p:sp>
        <p:nvSpPr>
          <p:cNvPr id="26627" name="Заголовок 4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СПАСИБО!</a:t>
            </a:r>
          </a:p>
        </p:txBody>
      </p:sp>
      <p:sp>
        <p:nvSpPr>
          <p:cNvPr id="266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1214438"/>
            <a:ext cx="4357688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98989"/>
                </a:solidFill>
                <a:latin typeface="Arial" charset="0"/>
              </a:rPr>
              <a:t>ООО «Честный детектив»</a:t>
            </a:r>
            <a:r>
              <a:rPr lang="en-US" smtClean="0">
                <a:solidFill>
                  <a:srgbClr val="898989"/>
                </a:solidFill>
              </a:rPr>
              <a:t/>
            </a:r>
            <a:br>
              <a:rPr lang="en-US" smtClean="0">
                <a:solidFill>
                  <a:srgbClr val="898989"/>
                </a:solidFill>
              </a:rPr>
            </a:br>
            <a:r>
              <a:rPr lang="ru-RU" smtClean="0">
                <a:solidFill>
                  <a:srgbClr val="898989"/>
                </a:solidFill>
                <a:latin typeface="Arial" charset="0"/>
              </a:rPr>
              <a:t>432017,г.Ульяновск,улица Кузнецова,6</a:t>
            </a:r>
            <a:r>
              <a:rPr lang="ru-RU" sz="2800" smtClean="0">
                <a:solidFill>
                  <a:srgbClr val="89898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898989"/>
                </a:solidFill>
              </a:rPr>
              <a:t>тел </a:t>
            </a:r>
            <a:r>
              <a:rPr lang="ru-RU" sz="2800" smtClean="0">
                <a:solidFill>
                  <a:srgbClr val="898989"/>
                </a:solidFill>
                <a:latin typeface="Arial" charset="0"/>
              </a:rPr>
              <a:t>8(8422)4</a:t>
            </a:r>
            <a:r>
              <a:rPr lang="en-US" sz="2800" smtClean="0">
                <a:solidFill>
                  <a:srgbClr val="898989"/>
                </a:solidFill>
                <a:latin typeface="Arial" charset="0"/>
              </a:rPr>
              <a:t>1</a:t>
            </a:r>
            <a:r>
              <a:rPr lang="ru-RU" sz="2800" smtClean="0">
                <a:solidFill>
                  <a:srgbClr val="898989"/>
                </a:solidFill>
                <a:latin typeface="Arial" charset="0"/>
              </a:rPr>
              <a:t> 44 03</a:t>
            </a:r>
            <a:r>
              <a:rPr lang="ru-RU" smtClean="0">
                <a:solidFill>
                  <a:srgbClr val="898989"/>
                </a:solidFill>
              </a:rPr>
              <a:t/>
            </a:r>
            <a:br>
              <a:rPr lang="ru-RU" smtClean="0">
                <a:solidFill>
                  <a:srgbClr val="898989"/>
                </a:solidFill>
              </a:rPr>
            </a:br>
            <a:r>
              <a:rPr lang="ru-RU" smtClean="0">
                <a:solidFill>
                  <a:srgbClr val="898989"/>
                </a:solidFill>
              </a:rPr>
              <a:t>Ждем Ваших писем: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898989"/>
                </a:solidFill>
              </a:rPr>
              <a:t>E-mail</a:t>
            </a:r>
            <a:r>
              <a:rPr lang="ru-RU" sz="2400" smtClean="0">
                <a:solidFill>
                  <a:srgbClr val="898989"/>
                </a:solidFill>
                <a:latin typeface="Arial" charset="0"/>
              </a:rPr>
              <a:t>:</a:t>
            </a:r>
            <a:r>
              <a:rPr lang="en-US" sz="2400" smtClean="0">
                <a:solidFill>
                  <a:srgbClr val="898989"/>
                </a:solidFill>
                <a:latin typeface="Arial" charset="0"/>
              </a:rPr>
              <a:t>info@detektiv-sadykov.ru</a:t>
            </a:r>
            <a:endParaRPr lang="ru-RU" sz="2400" smtClean="0">
              <a:solidFill>
                <a:srgbClr val="89898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898989"/>
                </a:solidFill>
                <a:latin typeface="Arial" charset="0"/>
              </a:rPr>
              <a:t>Выезд специалистов в Ваш офис и дом БЕСПЛАТНО!</a:t>
            </a:r>
          </a:p>
        </p:txBody>
      </p:sp>
      <p:pic>
        <p:nvPicPr>
          <p:cNvPr id="26629" name="Рисунок 9" descr="DSCN25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143125"/>
            <a:ext cx="7858125" cy="3357563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898989"/>
                </a:solidFill>
                <a:latin typeface="Arial" charset="0"/>
              </a:rPr>
              <a:t>В настоящее время в России использование полиграфа законом не запрещено.Опрос с использованием полиграфа происходит исключительно при добровольном согласии тестируемого лица.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898989"/>
                </a:solidFill>
                <a:latin typeface="Arial" charset="0"/>
              </a:rPr>
              <a:t>ТК РФ (глава 14,ст.85-90) дает право работодателю собирать персональные данные работника. Сюда же можно отнести и данные, полученные с помощью тестирования на полиграфе. Поэтому, в Трудовой договор должен быть включен положения о том, что работник «обязан активно содействовать проводимым работодателем служебным разбирательствам и, в случае необходимости, проходить опрос с использованием полиграфа»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 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17412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Нормативно-правовые аспекты применения полиграфа в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3429000"/>
            <a:ext cx="8143875" cy="2071688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КАДРЫ РЕШАЮТ ВСЁ: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Проверка благонадежности персонала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– это основная задача экономической безопасности предприятия.</a:t>
            </a: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 Садыков Эми 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</p:txBody>
      </p:sp>
      <p:sp>
        <p:nvSpPr>
          <p:cNvPr id="18436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ие </a:t>
            </a:r>
          </a:p>
        </p:txBody>
      </p:sp>
      <p:pic>
        <p:nvPicPr>
          <p:cNvPr id="18437" name="Рисунок 5" descr="DSCN24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DSCN24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0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 descr="DSCN24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714375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8501062" cy="4214813"/>
          </a:xfrm>
        </p:spPr>
        <p:txBody>
          <a:bodyPr rtlCol="0">
            <a:normAutofit fontScale="70000" lnSpcReduction="20000"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/>
              <a:t>Мотивы трудоустройства на работу;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/>
              <a:t>Причина ухода с последнего места работы;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/>
              <a:t>Установление соответствия анкетных данных, документов </a:t>
            </a:r>
            <a:r>
              <a:rPr lang="ru-RU" sz="3400" dirty="0" smtClean="0"/>
              <a:t>об образовании</a:t>
            </a:r>
            <a:r>
              <a:rPr lang="ru-RU" sz="3400" dirty="0"/>
              <a:t>, трудовой книжки;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/>
              <a:t>Наличие или отсутствие  недозволенных связей с </a:t>
            </a:r>
            <a:r>
              <a:rPr lang="ru-RU" sz="3400" dirty="0" smtClean="0"/>
              <a:t>конкурентами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 smtClean="0"/>
              <a:t>Наличие вредных привычек, патологические мотивы (алкоголизация, наркомания, игровая зависимость, стремление к мести, склонность к неоправданному риску);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400" dirty="0" smtClean="0"/>
              <a:t>Наличие криминального прошлого, принадлежность к определенным криминальным кругам, криминальные намерения кандидата;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>
                <a:latin typeface="Calibri" pitchFamily="34" charset="0"/>
              </a:rPr>
              <a:t>Н</a:t>
            </a:r>
            <a:r>
              <a:rPr lang="ru-RU" sz="1400" b="1" dirty="0" err="1" smtClean="0">
                <a:latin typeface="Calibri" pitchFamily="34" charset="0"/>
              </a:rPr>
              <a:t>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19460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Использование полиграфа в СЭБ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8501062" cy="4214813"/>
          </a:xfrm>
        </p:spPr>
        <p:txBody>
          <a:bodyPr rtlCol="0">
            <a:normAutofit fontScale="92500" lnSpcReduction="20000"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dirty="0"/>
              <a:t>Наличие фактов использования служебного положения в корыстных целях, сговора с клиентом («откат») или аналогичные намерения;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dirty="0"/>
              <a:t>Степень лояльности к организации и руководству;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dirty="0" smtClean="0"/>
              <a:t>Патологические мотивы (алкоголизация, наркомания, игровая зависимость, стремление к месте, склонность к неоправданному риску, склонность собирать «компромат» и т.п.);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dirty="0" smtClean="0"/>
              <a:t>Наличие личных проблем (неадекватное отношение к определенным людям, долги, неадекватное отношение к оружию, проблемы с законом, семейные проблемы, т.п.)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Намерения кражи и передачи информации;</a:t>
            </a:r>
            <a:endParaRPr lang="ru-RU" sz="2600" dirty="0" smtClean="0"/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20484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Использование Полиграфа в СЭБ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4429125" cy="4214813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10 % персонала постоянно причастны к фальсификациям, махинациям, кражам, хищениям и недостачам на предприятиях;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/>
              <a:t>8</a:t>
            </a:r>
            <a:r>
              <a:rPr lang="ru-RU" sz="2000" b="1" dirty="0" smtClean="0"/>
              <a:t>0 % персонала становятся участниками махинаций и хищений при наступлении благоприятных условий;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10 % персонала никогда не идут на преступление на рабочем месте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21508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По мнению социологов:</a:t>
            </a:r>
          </a:p>
        </p:txBody>
      </p:sp>
      <p:pic>
        <p:nvPicPr>
          <p:cNvPr id="21509" name="Рисунок 5" descr="DSCN24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500188"/>
            <a:ext cx="35718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4572000" cy="4214813"/>
          </a:xfrm>
        </p:spPr>
        <p:txBody>
          <a:bodyPr rtlCol="0">
            <a:normAutofit lnSpcReduction="10000"/>
          </a:bodyPr>
          <a:lstStyle/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Закон «О применении полиграфа в России еще не принят. Законопроект в стадии обсуждения.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u="sng" dirty="0" smtClean="0"/>
              <a:t>Добровольное согласие </a:t>
            </a:r>
            <a:r>
              <a:rPr lang="ru-RU" sz="2000" b="1" dirty="0" smtClean="0"/>
              <a:t>регламентирует проведение опроса (СПФИ).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Внутренние правила трудового распорядка и приказ по экономической безопасности на предприятии  должны включать пункт  установления испытаний опроса сотрудника с применением полиграфа.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 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r>
              <a:rPr lang="ru-RU" sz="1400" b="1" dirty="0" smtClean="0">
                <a:latin typeface="Calibri" pitchFamily="34" charset="0"/>
              </a:rPr>
              <a:t>                                                            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22532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Детектор Лжи и Закон</a:t>
            </a:r>
          </a:p>
        </p:txBody>
      </p:sp>
      <p:pic>
        <p:nvPicPr>
          <p:cNvPr id="22533" name="Рисунок 7" descr="DSCN24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500188"/>
            <a:ext cx="3286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23555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Достоверность результатов</a:t>
            </a:r>
          </a:p>
        </p:txBody>
      </p:sp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2"/>
          <a:srcRect l="8405" t="31651" r="16046" b="9785"/>
          <a:stretch>
            <a:fillRect/>
          </a:stretch>
        </p:blipFill>
        <p:spPr bwMode="auto">
          <a:xfrm>
            <a:off x="500063" y="1285875"/>
            <a:ext cx="7929562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214563" y="5715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ООО «Честный детектив»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Индивидуальный предприниматель(частный сыщик)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Садыков Эмир </a:t>
            </a:r>
            <a:r>
              <a:rPr lang="ru-RU" sz="1400" b="1" dirty="0" err="1" smtClean="0">
                <a:latin typeface="Calibri" pitchFamily="34" charset="0"/>
              </a:rPr>
              <a:t>Нуралович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Достоверность результатов зависит от следующих факторов:</a:t>
            </a:r>
            <a:endParaRPr lang="ru-RU" sz="40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643063"/>
            <a:ext cx="5929312" cy="40005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dirty="0" smtClean="0"/>
              <a:t>с</a:t>
            </a:r>
            <a:r>
              <a:rPr lang="ru-RU" sz="3600" dirty="0" smtClean="0"/>
              <a:t>бор </a:t>
            </a:r>
            <a:r>
              <a:rPr lang="ru-RU" sz="3500" dirty="0" smtClean="0"/>
              <a:t>первичной информации;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/>
              <a:t> Тестовый </a:t>
            </a:r>
            <a:r>
              <a:rPr lang="ru-RU" sz="3500" dirty="0" err="1" smtClean="0"/>
              <a:t>опросник</a:t>
            </a:r>
            <a:r>
              <a:rPr lang="ru-RU" sz="3500" dirty="0" smtClean="0"/>
              <a:t>;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err="1" smtClean="0"/>
              <a:t>Предтестовое</a:t>
            </a:r>
            <a:r>
              <a:rPr lang="ru-RU" sz="3500" dirty="0" smtClean="0"/>
              <a:t> собеседование;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/>
              <a:t>П</a:t>
            </a:r>
            <a:r>
              <a:rPr lang="ru-RU" sz="3500" dirty="0" smtClean="0"/>
              <a:t>роцедура тестирования;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err="1" smtClean="0"/>
              <a:t>Внутритестовые</a:t>
            </a:r>
            <a:r>
              <a:rPr lang="ru-RU" sz="3500" dirty="0" smtClean="0"/>
              <a:t>  и </a:t>
            </a:r>
            <a:r>
              <a:rPr lang="ru-RU" sz="3500" dirty="0" err="1" smtClean="0"/>
              <a:t>послетестовые</a:t>
            </a:r>
            <a:r>
              <a:rPr lang="ru-RU" sz="3500" dirty="0" smtClean="0"/>
              <a:t> беседы;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/>
              <a:t>Получение признания;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/>
              <a:t> Анализ результата тестирования.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</p:txBody>
      </p:sp>
      <p:pic>
        <p:nvPicPr>
          <p:cNvPr id="24581" name="Рисунок 5" descr="DSCN25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85938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634</Words>
  <Application>Microsoft Office PowerPoint</Application>
  <PresentationFormat>Экран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 Р А В Д А,  и ничего кроме правды (проверка на детекторе лжи)</vt:lpstr>
      <vt:lpstr>Нормативно-правовые аспекты применения полиграфа в России. </vt:lpstr>
      <vt:lpstr>ие </vt:lpstr>
      <vt:lpstr>Использование полиграфа в СЭБ</vt:lpstr>
      <vt:lpstr>Использование Полиграфа в СЭБ</vt:lpstr>
      <vt:lpstr>По мнению социологов:</vt:lpstr>
      <vt:lpstr>Детектор Лжи и Закон</vt:lpstr>
      <vt:lpstr>Достоверность результатов</vt:lpstr>
      <vt:lpstr>Достоверность результатов зависит от следующих факторов:</vt:lpstr>
      <vt:lpstr>НАШИ УСЛУГИ: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А В Д А,  и ничего кроме правды</dc:title>
  <dc:creator>milla</dc:creator>
  <cp:lastModifiedBy>user</cp:lastModifiedBy>
  <cp:revision>29</cp:revision>
  <dcterms:created xsi:type="dcterms:W3CDTF">2011-06-21T06:03:59Z</dcterms:created>
  <dcterms:modified xsi:type="dcterms:W3CDTF">2016-03-04T10:12:32Z</dcterms:modified>
</cp:coreProperties>
</file>